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81" r:id="rId3"/>
    <p:sldId id="282" r:id="rId4"/>
    <p:sldId id="264" r:id="rId5"/>
    <p:sldId id="265" r:id="rId6"/>
    <p:sldId id="262" r:id="rId7"/>
    <p:sldId id="266" r:id="rId8"/>
    <p:sldId id="267" r:id="rId9"/>
    <p:sldId id="268" r:id="rId10"/>
    <p:sldId id="269" r:id="rId11"/>
    <p:sldId id="270" r:id="rId12"/>
    <p:sldId id="28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3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42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DEE8EF7-79EE-47B0-8A3D-BCFD8FD12EED}" type="datetimeFigureOut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267C73B-2E7A-40C6-9504-BBD486C60F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522493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6B8A3B-484A-4EAD-8583-D809D51C337C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AA169E5-3E8B-4CCF-B62E-FCB7341B839D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E865FE-862F-4656-B0A5-F392FBB11BA2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7868D2-D190-4A16-966D-26BF1077D8E7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B957CE-7312-466C-B931-90302E36A563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0A3DA5-0B00-4A7E-8D62-D9DEE45B4FBA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2DE779-AED7-4DEB-9EC3-6B6B65E85861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C90ED5C-28D7-4528-8011-2F2FCA17C16A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88A9C3-0854-48B3-9F5E-B66AA4027B31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C2B7FF-4CE7-4E1C-A537-641CBA6E9A70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5A0F0F4-4DF9-4A05-9ED0-41192DBD1C5E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93E4902-79DF-4AEC-8F9F-48E68A2DC28E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C684E0-B1D6-46A0-8ED1-9D83C3D8612E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0DDBDD6-B20A-4F46-931B-72367F1CCF88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F91D11C-7CBD-4205-AE66-FAEDF16A77B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60E457-F553-4147-BD3D-DEF4B682666E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CED920-C9B4-4AA4-92BB-2704B46D0FB5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A345E5-587C-4A68-8E10-A8AB7D6087B3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E9A9ED-C6F9-457C-B3D4-0B2DC09B23B2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A6EB6-78EA-4DE7-850D-66B1B4328A96}" type="datetime1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EA2B6-4836-411B-8CBC-D8038B4058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5997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E2A0E-9116-405F-9CE4-370380DC6B08}" type="datetime1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654BF-4A4A-4141-A78B-DF1C129076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3632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95015-1A17-4CAD-8E1B-E90BA0FBAE79}" type="datetime1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BCAD5-EBD4-4971-A23F-6BBB92E653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4461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F36C2-6DB3-4425-9A5F-D76FC6D59149}" type="datetime1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D59CA-9DF3-4327-A286-EA83F4B7EB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3372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7F6A7-C47E-4A2B-B4D5-90E2C3BF7D48}" type="datetime1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FC11E-393D-4A21-B42E-8B90154144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6347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E552B-528A-4D49-B2BA-F757B516F66D}" type="datetime1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3CB64-6C17-4240-A174-ADC3D54D1B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85196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ABC63-41E4-4CAE-B015-AFBB9F055987}" type="datetime1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3C706-7265-49EB-8953-247352A520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66557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33ABA-4058-41FD-BD32-6A7862490BD1}" type="datetime1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2BAC2-5219-4A7E-AD87-357AA0B88C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9101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42272-A69C-415A-8790-6C05EBCACB4A}" type="datetime1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87795-2A04-445F-A9FD-87BCFDA197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8605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8A272-4468-41BA-8455-0966A81A3B62}" type="datetime1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5B56D-44A4-4CD8-8D57-547ECFAC09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3231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B5D9C-B349-4D6A-A9CA-D053C7D7F3E6}" type="datetime1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E4626-8A29-4AC7-9911-62EAD54F4F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78259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2A33E1-54DC-417F-835B-976DB5CC0D25}" type="datetime1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FFFE9A-1333-4708-924F-1EF6BAC58B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1"/>
          <p:cNvSpPr txBox="1">
            <a:spLocks noChangeArrowheads="1"/>
          </p:cNvSpPr>
          <p:nvPr/>
        </p:nvSpPr>
        <p:spPr bwMode="auto">
          <a:xfrm>
            <a:off x="827584" y="2060849"/>
            <a:ext cx="799288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endParaRPr lang="en-US" altLang="ru-RU" b="1" dirty="0" smtClean="0">
              <a:solidFill>
                <a:schemeClr val="tx2">
                  <a:lumMod val="75000"/>
                </a:schemeClr>
              </a:solidFill>
              <a:latin typeface="Cambria Math" pitchFamily="18" charset="0"/>
              <a:ea typeface="Cambria Math" pitchFamily="18" charset="0"/>
            </a:endParaRPr>
          </a:p>
          <a:p>
            <a:pPr algn="ctr"/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Лекция 2</a:t>
            </a:r>
          </a:p>
          <a:p>
            <a:pPr algn="ctr"/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СФЕРЫ 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ДЕЯТЕЛЬНОСТИ 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СПОРТИВНОГО ПЕДАГОГА</a:t>
            </a: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/>
            </a:r>
            <a:br>
              <a:rPr lang="ru-RU" altLang="ru-RU" dirty="0">
                <a:solidFill>
                  <a:schemeClr val="tx2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</a:br>
            <a:endParaRPr lang="ru-RU" altLang="ru-RU" b="1" dirty="0">
              <a:solidFill>
                <a:schemeClr val="tx2">
                  <a:lumMod val="75000"/>
                </a:schemeClr>
              </a:solidFill>
              <a:latin typeface="Verdana" pitchFamily="34" charset="0"/>
              <a:ea typeface="Cambria Math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9221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1550" y="622300"/>
            <a:ext cx="7777163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деятельности спортивного</a:t>
            </a:r>
          </a:p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3" name="Прямоугольник 3"/>
          <p:cNvSpPr>
            <a:spLocks noChangeArrowheads="1"/>
          </p:cNvSpPr>
          <p:nvPr/>
        </p:nvSpPr>
        <p:spPr bwMode="auto">
          <a:xfrm>
            <a:off x="2487613" y="2924175"/>
            <a:ext cx="3779837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6375" y="2205038"/>
            <a:ext cx="611996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i="1" dirty="0">
              <a:solidFill>
                <a:srgbClr val="FF0000"/>
              </a:solidFill>
              <a:cs typeface="Aharoni" panose="02010803020104030203" pitchFamily="2" charset="-79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2000" i="1" dirty="0">
                <a:cs typeface="Aharoni" panose="02010803020104030203" pitchFamily="2" charset="-79"/>
              </a:rPr>
              <a:t>Конструктивный компонент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sz="2000" i="1" dirty="0">
              <a:cs typeface="Aharoni" panose="02010803020104030203" pitchFamily="2" charset="-79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2000" i="1" dirty="0">
                <a:cs typeface="Aharoni" panose="02010803020104030203" pitchFamily="2" charset="-79"/>
              </a:rPr>
              <a:t>    Организаторский компонент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sz="2000" i="1" dirty="0">
              <a:cs typeface="Aharoni" panose="02010803020104030203" pitchFamily="2" charset="-79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2000" i="1" dirty="0">
                <a:cs typeface="Aharoni" panose="02010803020104030203" pitchFamily="2" charset="-79"/>
              </a:rPr>
              <a:t>       Коммуникативный компонент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sz="2000" i="1" dirty="0">
              <a:cs typeface="Aharoni" panose="02010803020104030203" pitchFamily="2" charset="-79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2000" i="1" dirty="0">
                <a:cs typeface="Aharoni" panose="02010803020104030203" pitchFamily="2" charset="-79"/>
              </a:rPr>
              <a:t>           Гностический компонент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sz="2000" i="1" dirty="0">
              <a:cs typeface="Aharoni" panose="02010803020104030203" pitchFamily="2" charset="-79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2000" i="1" dirty="0">
                <a:cs typeface="Aharoni" panose="02010803020104030203" pitchFamily="2" charset="-79"/>
              </a:rPr>
              <a:t>               Двигательный компонент</a:t>
            </a:r>
          </a:p>
          <a:p>
            <a:pPr>
              <a:defRPr/>
            </a:pPr>
            <a:endParaRPr lang="ru-RU" i="1" dirty="0">
              <a:solidFill>
                <a:srgbClr val="FF0000"/>
              </a:solidFill>
              <a:cs typeface="Aharoni" panose="02010803020104030203" pitchFamily="2" charset="-79"/>
            </a:endParaRPr>
          </a:p>
          <a:p>
            <a:pPr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661248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0245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750" y="908050"/>
            <a:ext cx="7920682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Конструктивный компонент  деятельности учителя физической культуры заключается в выполнении ряда требований:</a:t>
            </a:r>
          </a:p>
          <a:p>
            <a:pPr algn="ctr">
              <a:defRPr/>
            </a:pP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личности учащихся, характера и объема их теоретических знаний, двигательных умений и навыков.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Отбор и последовательное расположение учебного материала.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программы деятельности учащихся на уроке физической культуры.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Программирование учителем своей роли по управлению учебно-практической и познавательной деятельностью учащихся.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и создание оптимальной методики урока физической культуры.</a:t>
            </a:r>
          </a:p>
          <a:p>
            <a:pP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конструктивной деятельности учителя наглядно проявляются в рамках отдельного урока</a:t>
            </a:r>
          </a:p>
        </p:txBody>
      </p:sp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877272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1269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1270" name="Прямоугольник 1"/>
          <p:cNvSpPr>
            <a:spLocks noChangeArrowheads="1"/>
          </p:cNvSpPr>
          <p:nvPr/>
        </p:nvSpPr>
        <p:spPr bwMode="auto">
          <a:xfrm>
            <a:off x="1403350" y="4581525"/>
            <a:ext cx="691306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Организаторский компонент деятельности </a:t>
            </a:r>
            <a:endParaRPr lang="ru-RU" altLang="ru-RU" sz="2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связан 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с реализацией намеченных планов по организации учебно-воспитательного процесса.</a:t>
            </a:r>
          </a:p>
        </p:txBody>
      </p:sp>
      <p:pic>
        <p:nvPicPr>
          <p:cNvPr id="12298" name="Picture 10" descr="https://im1-tub-ru.yandex.net/i?id=1e0962913f1c15dbb8740840784c489e&amp;n=33&amp;h=190&amp;w=3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48680"/>
            <a:ext cx="4320480" cy="2835464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scene3d>
            <a:camera prst="perspectiveAbove"/>
            <a:lightRig rig="threePt" dir="t"/>
          </a:scene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877272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2293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2294" name="Прямоугольник 1"/>
          <p:cNvSpPr>
            <a:spLocks noChangeArrowheads="1"/>
          </p:cNvSpPr>
          <p:nvPr/>
        </p:nvSpPr>
        <p:spPr bwMode="auto">
          <a:xfrm>
            <a:off x="3635375" y="1052513"/>
            <a:ext cx="4537025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i="1" dirty="0">
                <a:solidFill>
                  <a:schemeClr val="tx2">
                    <a:lumMod val="75000"/>
                  </a:schemeClr>
                </a:solidFill>
              </a:rPr>
              <a:t>Коммуникативный компонент</a:t>
            </a:r>
            <a:r>
              <a:rPr lang="ru-RU" altLang="ru-RU" sz="2000" b="1" i="1" dirty="0"/>
              <a:t> </a:t>
            </a:r>
            <a:r>
              <a:rPr lang="ru-RU" altLang="ru-RU" sz="2000" b="1" dirty="0"/>
              <a:t>–</a:t>
            </a:r>
            <a:r>
              <a:rPr lang="ru-RU" altLang="ru-RU" sz="2000" i="1" dirty="0"/>
              <a:t> 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alt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умение учителя общаться с учащимися, коллегами по работе, родителями, находить рациональные пути взаимодействия с окружающими.</a:t>
            </a:r>
          </a:p>
        </p:txBody>
      </p:sp>
      <p:pic>
        <p:nvPicPr>
          <p:cNvPr id="13320" name="Picture 8" descr="https://im0-tub-ru.yandex.net/i?id=93c355ef2837a3fe8dbb287b2479cc8b&amp;n=33&amp;h=190&amp;w=1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785">
            <a:off x="499932" y="1052512"/>
            <a:ext cx="2919939" cy="4368415"/>
          </a:xfrm>
          <a:prstGeom prst="rect">
            <a:avLst/>
          </a:prstGeom>
          <a:noFill/>
          <a:scene3d>
            <a:camera prst="perspectiveRight"/>
            <a:lightRig rig="threePt" dir="t"/>
          </a:scene3d>
          <a:sp3d>
            <a:bevelT prst="relaxedInset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https://im1-tub-ru.yandex.net/i?id=a01225df1e500aac0978d60b08e31527&amp;n=33&amp;h=218&amp;w=3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6297">
            <a:off x="4418080" y="3674423"/>
            <a:ext cx="3692389" cy="2454088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805264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3317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3318" name="Прямоугольник 1"/>
          <p:cNvSpPr>
            <a:spLocks noChangeArrowheads="1"/>
          </p:cNvSpPr>
          <p:nvPr/>
        </p:nvSpPr>
        <p:spPr bwMode="auto">
          <a:xfrm>
            <a:off x="4860033" y="1341438"/>
            <a:ext cx="396044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Гностический компонент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связан с познанием учителя как отдельных учеников, так и коллектива класса в целом, с анализом педагогических ситуаций и результатов своей деятельности.</a:t>
            </a:r>
          </a:p>
        </p:txBody>
      </p:sp>
      <p:pic>
        <p:nvPicPr>
          <p:cNvPr id="14344" name="Picture 8" descr="https://im0-tub-ru.yandex.net/i?id=46ba31fdd83e3890ce53ea87fc73c513&amp;n=33&amp;h=192&amp;w=3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3809">
            <a:off x="397039" y="1348502"/>
            <a:ext cx="4176464" cy="2952998"/>
          </a:xfrm>
          <a:prstGeom prst="rect">
            <a:avLst/>
          </a:prstGeom>
          <a:noFill/>
          <a:effectLst>
            <a:reflection blurRad="6350" stA="50000" endA="300" endPos="55500" dist="508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0" name="Прямоугольник 1"/>
          <p:cNvSpPr>
            <a:spLocks noChangeArrowheads="1"/>
          </p:cNvSpPr>
          <p:nvPr/>
        </p:nvSpPr>
        <p:spPr bwMode="auto">
          <a:xfrm>
            <a:off x="3348038" y="4352925"/>
            <a:ext cx="35099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 </a:t>
            </a:r>
            <a:r>
              <a:rPr lang="ru-RU" sz="900">
                <a:latin typeface="Times New Roman" pitchFamily="18" charset="0"/>
                <a:cs typeface="Times New Roman" pitchFamily="18" charset="0"/>
              </a:rPr>
              <a:t>Фото с сайта : 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http://funtik72.ru/c65.sport_i_aktivnyy_otdyh.htm?os=40</a:t>
            </a:r>
            <a:endParaRPr lang="ru-RU" sz="9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805264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4341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4342" name="Прямоугольник 1"/>
          <p:cNvSpPr>
            <a:spLocks noChangeArrowheads="1"/>
          </p:cNvSpPr>
          <p:nvPr/>
        </p:nvSpPr>
        <p:spPr bwMode="auto">
          <a:xfrm>
            <a:off x="179388" y="692150"/>
            <a:ext cx="87503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Двигательный компонент 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отражает, прежде всего, умение учителя выполнять физические упражнения. Правильный показ того или иного физического упражнения, входящего в программу обучения, определяет эффективность учебной деятельности школьников. 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8" name="Picture 8" descr="https://im1-tub-ru.yandex.net/i?id=9d67d030232fe5e0dff0b32cfc4ef3c8&amp;n=33&amp;h=190&amp;w=3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54" y="2037556"/>
            <a:ext cx="6148764" cy="29849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Left"/>
            <a:lightRig rig="threePt" dir="t"/>
          </a:scene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Прямоугольник 2"/>
          <p:cNvSpPr>
            <a:spLocks noChangeArrowheads="1"/>
          </p:cNvSpPr>
          <p:nvPr/>
        </p:nvSpPr>
        <p:spPr bwMode="auto">
          <a:xfrm>
            <a:off x="2051050" y="5207000"/>
            <a:ext cx="4681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900">
                <a:latin typeface="Times New Roman" pitchFamily="18" charset="0"/>
                <a:cs typeface="Times New Roman" pitchFamily="18" charset="0"/>
              </a:rPr>
              <a:t> Фото с сайта : 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http://900igr.net/prezentatsii/fizkultura/Zdorove-zdorovogo-cheloveka/003-Zdorovyj-obraz-zhizni-pomogaet-nam-vypolnjat-nashi-tseli-i-zadachi.html</a:t>
            </a:r>
            <a:endParaRPr lang="ru-RU" sz="9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877272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611188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 dirty="0">
              <a:latin typeface="Verdana" pitchFamily="34" charset="0"/>
            </a:endParaRPr>
          </a:p>
          <a:p>
            <a:pPr algn="just"/>
            <a:endParaRPr lang="ru-RU" altLang="ru-RU" sz="1400" dirty="0">
              <a:latin typeface="Verdana" pitchFamily="34" charset="0"/>
            </a:endParaRPr>
          </a:p>
          <a:p>
            <a:pPr algn="just"/>
            <a:r>
              <a:rPr lang="ru-RU" altLang="ru-RU" sz="1400" dirty="0" smtClean="0">
                <a:latin typeface="Verdana" pitchFamily="34" charset="0"/>
              </a:rPr>
              <a:t> </a:t>
            </a:r>
            <a:endParaRPr lang="ru-RU" altLang="ru-RU" sz="1400" b="1" dirty="0">
              <a:latin typeface="Verdana" pitchFamily="34" charset="0"/>
            </a:endParaRPr>
          </a:p>
        </p:txBody>
      </p:sp>
      <p:sp>
        <p:nvSpPr>
          <p:cNvPr id="15365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00113" y="188640"/>
            <a:ext cx="79923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Специфические особенности деятельности спортивного педагога</a:t>
            </a:r>
          </a:p>
        </p:txBody>
      </p:sp>
      <p:sp>
        <p:nvSpPr>
          <p:cNvPr id="15367" name="Прямоугольник 2"/>
          <p:cNvSpPr>
            <a:spLocks noChangeArrowheads="1"/>
          </p:cNvSpPr>
          <p:nvPr/>
        </p:nvSpPr>
        <p:spPr bwMode="auto">
          <a:xfrm>
            <a:off x="395288" y="2038350"/>
            <a:ext cx="5256212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Психическая напряженность,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связанная с шумом от криков занимающихся (особенно на занятиях с младшими школьниками). Выявлено, что шум в спортивном зале отличается прерывистостью и высокими тонами, вызывает психическое утомление у учителя, что в свою очередь связано с  необходимостью переключения с одной возрастной группы на другую; а также значительную нагрузку на речевой аппарат и голосовые связки. Напряженность труда также связана с постоянной ответственностью за жизнь и здоровье учеников, так как занятия физическими упражнениями отличаются степенью риска получения травм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8" name="AutoShape 9" descr="https://im3-tub-ru.yandex.net/i?id=551ef4f6fba4e6467a89b80e69a7d772&amp;n=33&amp;h=200&amp;w=333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6395" name="Picture 11" descr="travma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428999"/>
            <a:ext cx="2635570" cy="22742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70" name="Прямоугольник 3"/>
          <p:cNvSpPr>
            <a:spLocks noChangeArrowheads="1"/>
          </p:cNvSpPr>
          <p:nvPr/>
        </p:nvSpPr>
        <p:spPr bwMode="auto">
          <a:xfrm>
            <a:off x="5435600" y="5732463"/>
            <a:ext cx="34940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 </a:t>
            </a:r>
            <a:r>
              <a:rPr lang="ru-RU" sz="1000">
                <a:latin typeface="Times New Roman" pitchFamily="18" charset="0"/>
                <a:cs typeface="Times New Roman" pitchFamily="18" charset="0"/>
              </a:rPr>
              <a:t>Фото с сайта 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http://psihologonlain.ru/psyhology/stati-elenyi-puchkovoy/travma/</a:t>
            </a:r>
            <a:endParaRPr lang="ru-RU" sz="1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71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949280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6389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6390" name="Прямоугольник 1"/>
          <p:cNvSpPr>
            <a:spLocks noChangeArrowheads="1"/>
          </p:cNvSpPr>
          <p:nvPr/>
        </p:nvSpPr>
        <p:spPr bwMode="auto">
          <a:xfrm>
            <a:off x="395288" y="908050"/>
            <a:ext cx="2592387" cy="44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</a:rPr>
              <a:t>Физическая нагрузка</a:t>
            </a:r>
            <a:r>
              <a:rPr lang="ru-RU" altLang="ru-RU" sz="2000" dirty="0">
                <a:solidFill>
                  <a:srgbClr val="0070C0"/>
                </a:solidFill>
              </a:rPr>
              <a:t>, </a:t>
            </a:r>
            <a:r>
              <a:rPr lang="ru-RU" altLang="ru-RU" dirty="0"/>
              <a:t>которая связана с необходимостью показывать физические упражнения, с  выполнением физической нагрузки совместно с учениками (особенно в походах), с необходимостью страховать учеников, выполняющих физические упражнения.</a:t>
            </a:r>
          </a:p>
        </p:txBody>
      </p:sp>
      <p:pic>
        <p:nvPicPr>
          <p:cNvPr id="17416" name="Picture 8" descr="Легкая атлетика: Витамины при усиленных физических нагрузках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8124">
            <a:off x="3203576" y="1476178"/>
            <a:ext cx="4176736" cy="261028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2" name="Прямоугольник 1"/>
          <p:cNvSpPr>
            <a:spLocks noChangeArrowheads="1"/>
          </p:cNvSpPr>
          <p:nvPr/>
        </p:nvSpPr>
        <p:spPr bwMode="auto">
          <a:xfrm>
            <a:off x="3419475" y="4652963"/>
            <a:ext cx="3438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000">
                <a:latin typeface="Times New Roman" pitchFamily="18" charset="0"/>
                <a:cs typeface="Times New Roman" pitchFamily="18" charset="0"/>
              </a:rPr>
              <a:t>Фото с сайта: 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http://sportonline.biz/blog/legkaya-atletika/45661.html</a:t>
            </a:r>
            <a:endParaRPr lang="ru-RU" sz="1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661248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7414" name="Прямоугольник 1"/>
          <p:cNvSpPr>
            <a:spLocks noChangeArrowheads="1"/>
          </p:cNvSpPr>
          <p:nvPr/>
        </p:nvSpPr>
        <p:spPr bwMode="auto">
          <a:xfrm>
            <a:off x="539750" y="5043488"/>
            <a:ext cx="792003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400" b="1" dirty="0" err="1">
                <a:solidFill>
                  <a:schemeClr val="tx2">
                    <a:lumMod val="75000"/>
                  </a:schemeClr>
                </a:solidFill>
              </a:rPr>
              <a:t>Внешнесредовые</a:t>
            </a:r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</a:rPr>
              <a:t> факторы</a:t>
            </a:r>
            <a:r>
              <a:rPr lang="ru-RU" altLang="ru-RU" dirty="0">
                <a:solidFill>
                  <a:srgbClr val="0070C0"/>
                </a:solidFill>
              </a:rPr>
              <a:t>: </a:t>
            </a:r>
            <a:r>
              <a:rPr lang="ru-RU" altLang="ru-RU" dirty="0"/>
              <a:t>климатические и погодные условия при занятиях на открытом воздухе; санитарно-гигиеническое состояние спортивных классов, залов.</a:t>
            </a:r>
          </a:p>
        </p:txBody>
      </p:sp>
      <p:pic>
        <p:nvPicPr>
          <p:cNvPr id="18440" name="Picture 8" descr="https://im3-tub-ru.yandex.net/i?id=3d7c9573e4b34b4842585f8caa638a7e&amp;n=33&amp;h=198&amp;w=3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7862">
            <a:off x="321624" y="1317037"/>
            <a:ext cx="4387577" cy="2632547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6" name="Прямоугольник 1"/>
          <p:cNvSpPr>
            <a:spLocks noChangeArrowheads="1"/>
          </p:cNvSpPr>
          <p:nvPr/>
        </p:nvSpPr>
        <p:spPr bwMode="auto">
          <a:xfrm>
            <a:off x="684213" y="4075113"/>
            <a:ext cx="26638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900">
                <a:latin typeface="Times New Roman" pitchFamily="18" charset="0"/>
                <a:cs typeface="Times New Roman" pitchFamily="18" charset="0"/>
              </a:rPr>
              <a:t>Фото с сайта: 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http://mignews.com/news/photo/060114_163316_07591.html</a:t>
            </a:r>
            <a:endParaRPr lang="ru-RU" sz="9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42" name="Picture 10" descr="Спортивный туриз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5354">
            <a:off x="5190244" y="1340098"/>
            <a:ext cx="3564569" cy="241555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8" name="Прямоугольник 2"/>
          <p:cNvSpPr>
            <a:spLocks noChangeArrowheads="1"/>
          </p:cNvSpPr>
          <p:nvPr/>
        </p:nvSpPr>
        <p:spPr bwMode="auto">
          <a:xfrm>
            <a:off x="4822825" y="4079875"/>
            <a:ext cx="3494088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900"/>
              <a:t> </a:t>
            </a:r>
            <a:r>
              <a:rPr lang="ru-RU" sz="900">
                <a:latin typeface="Times New Roman" pitchFamily="18" charset="0"/>
                <a:cs typeface="Times New Roman" pitchFamily="18" charset="0"/>
              </a:rPr>
              <a:t>Фото с сайта : 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http://271275.ru.all.biz/sportivnyj-turizm-s346329</a:t>
            </a:r>
            <a:endParaRPr lang="ru-RU" sz="9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805264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8437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8438" name="Прямоугольник 1"/>
          <p:cNvSpPr>
            <a:spLocks noChangeArrowheads="1"/>
          </p:cNvSpPr>
          <p:nvPr/>
        </p:nvSpPr>
        <p:spPr bwMode="auto">
          <a:xfrm>
            <a:off x="2411413" y="1196975"/>
            <a:ext cx="604837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</a:rPr>
              <a:t>Профессиональная речь:</a:t>
            </a:r>
          </a:p>
          <a:p>
            <a:r>
              <a:rPr lang="ru-RU" altLang="ru-RU" dirty="0"/>
              <a:t>связь с </a:t>
            </a:r>
            <a:r>
              <a:rPr lang="ru-RU" altLang="ru-RU" dirty="0" err="1"/>
              <a:t>речедвигательной</a:t>
            </a:r>
            <a:r>
              <a:rPr lang="ru-RU" altLang="ru-RU" dirty="0"/>
              <a:t> координацией, т.е. с умением одновременно показывать и объяснять физические упражнения, не нарушая  ни качества его исполнения, ни плавности и выразительности речи;</a:t>
            </a:r>
          </a:p>
          <a:p>
            <a:r>
              <a:rPr lang="ru-RU" altLang="ru-RU" dirty="0"/>
              <a:t>лаконичность речи спортивного педагога связна с дефицитом времени, которое отводится на объяснение, </a:t>
            </a:r>
          </a:p>
          <a:p>
            <a:r>
              <a:rPr lang="ru-RU" altLang="ru-RU" dirty="0"/>
              <a:t>четкость речи обусловлена акустическими особенностями помещений, в которых проводятся учебно-тренировочные занятия (спортивный зал, бассейн, спортивная площадка);</a:t>
            </a:r>
          </a:p>
          <a:p>
            <a:r>
              <a:rPr lang="ru-RU" altLang="ru-RU" dirty="0"/>
              <a:t>доступность речи проявляется в использовании специальной терминологии, команд, которые понятны и легко воспринимаются учащимися.</a:t>
            </a:r>
          </a:p>
        </p:txBody>
      </p:sp>
      <p:pic>
        <p:nvPicPr>
          <p:cNvPr id="18439" name="Picture 8" descr="https://im1-tub-ru.yandex.net/i?id=cc6009df23e38fdf6650a99b005fef24&amp;n=33&amp;h=190&amp;w=16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3284538"/>
            <a:ext cx="1944687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Прямоугольник 1"/>
          <p:cNvSpPr>
            <a:spLocks noChangeArrowheads="1"/>
          </p:cNvSpPr>
          <p:nvPr/>
        </p:nvSpPr>
        <p:spPr bwMode="auto">
          <a:xfrm>
            <a:off x="468313" y="5922963"/>
            <a:ext cx="295116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 </a:t>
            </a:r>
            <a:r>
              <a:rPr lang="ru-RU" sz="900">
                <a:latin typeface="Times New Roman" pitchFamily="18" charset="0"/>
                <a:cs typeface="Times New Roman" pitchFamily="18" charset="0"/>
              </a:rPr>
              <a:t>Фото с сайта: 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http://nmp.dev.nikolas.ru/main/events/?page=36&amp;id=670</a:t>
            </a:r>
            <a:endParaRPr lang="ru-RU" sz="9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805264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ЦЕЛЬ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Дать характеристику основным видам профессиональной деятельности спортивного педагога</a:t>
            </a:r>
          </a:p>
          <a:p>
            <a:r>
              <a:rPr lang="ru-RU" dirty="0" smtClean="0"/>
              <a:t>Раскрыть основные компоненты деятельности спортивного педагога</a:t>
            </a:r>
            <a:endParaRPr lang="ru-RU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517232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579667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9462" name="Прямоугольник 1"/>
          <p:cNvSpPr>
            <a:spLocks noChangeArrowheads="1"/>
          </p:cNvSpPr>
          <p:nvPr/>
        </p:nvSpPr>
        <p:spPr bwMode="auto">
          <a:xfrm>
            <a:off x="684213" y="1125538"/>
            <a:ext cx="6767512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</a:rPr>
              <a:t>Невербальные средства общения</a:t>
            </a:r>
            <a:r>
              <a:rPr lang="ru-RU" altLang="ru-RU" dirty="0">
                <a:solidFill>
                  <a:srgbClr val="C00000"/>
                </a:solidFill>
              </a:rPr>
              <a:t>: </a:t>
            </a:r>
            <a:r>
              <a:rPr lang="ru-RU" altLang="ru-RU" dirty="0"/>
              <a:t>дополнение речи учителя специальными жестами – в судействе соревнований, в организации учебно-тренировочных занятий в условиях акустики большого зала, бассейна, стадиона, природного ландшафта</a:t>
            </a:r>
          </a:p>
        </p:txBody>
      </p:sp>
      <p:pic>
        <p:nvPicPr>
          <p:cNvPr id="19463" name="Picture 8" descr="https://im0-tub-ru.yandex.net/i?id=b0a906ccfda737b5fb9a6ee665a038b7&amp;n=33&amp;h=143&amp;w=48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25813"/>
            <a:ext cx="6629400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Прямоугольник 1"/>
          <p:cNvSpPr>
            <a:spLocks noChangeArrowheads="1"/>
          </p:cNvSpPr>
          <p:nvPr/>
        </p:nvSpPr>
        <p:spPr bwMode="auto">
          <a:xfrm>
            <a:off x="2555875" y="5229225"/>
            <a:ext cx="4302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 </a:t>
            </a:r>
            <a:r>
              <a:rPr lang="ru-RU" sz="900">
                <a:latin typeface="Times New Roman" pitchFamily="18" charset="0"/>
                <a:cs typeface="Times New Roman" pitchFamily="18" charset="0"/>
              </a:rPr>
              <a:t>Фото с сайта: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https://launchgurus.timepad.ru/event/114002/</a:t>
            </a:r>
            <a:endParaRPr lang="ru-RU" sz="9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805264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ВЫВОДЫ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4248472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Профессиональная </a:t>
            </a:r>
            <a:r>
              <a:rPr lang="ru-RU" dirty="0"/>
              <a:t>деятельность специалиста по физической </a:t>
            </a:r>
            <a:r>
              <a:rPr lang="ru-RU" dirty="0" smtClean="0"/>
              <a:t>культуре включает в себя различные виды деятельности.</a:t>
            </a:r>
          </a:p>
          <a:p>
            <a:pPr marL="514350" indent="-514350">
              <a:buAutoNum type="arabicPeriod"/>
            </a:pPr>
            <a:r>
              <a:rPr lang="ru-RU" dirty="0" smtClean="0"/>
              <a:t>Выделяют пять базовых компонентов деятельности спортивного </a:t>
            </a:r>
            <a:r>
              <a:rPr lang="ru-RU" dirty="0"/>
              <a:t>педагога</a:t>
            </a:r>
          </a:p>
          <a:p>
            <a:pPr marL="514350" indent="-514350">
              <a:buAutoNum type="arabicPeriod"/>
            </a:pPr>
            <a:r>
              <a:rPr lang="ru-RU" dirty="0" smtClean="0"/>
              <a:t>Готовность к  выполнению разных видов деятельности я </a:t>
            </a:r>
            <a:r>
              <a:rPr lang="ru-RU" dirty="0" err="1" smtClean="0"/>
              <a:t>вляется</a:t>
            </a:r>
            <a:r>
              <a:rPr lang="ru-RU" dirty="0" smtClean="0"/>
              <a:t> залогом профессионализма спортивного педагога.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ИСПОЛЬЗОВАННАЯ ЛИТЕРАТУРА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1.Горбунов В.Д. </a:t>
            </a:r>
            <a:r>
              <a:rPr lang="ru-RU" sz="2400" dirty="0" err="1" smtClean="0"/>
              <a:t>Психопедагогика</a:t>
            </a:r>
            <a:r>
              <a:rPr lang="ru-RU" sz="2400" dirty="0" smtClean="0"/>
              <a:t> спорта. – М.: Фис, 2011. – 208 с.</a:t>
            </a:r>
          </a:p>
          <a:p>
            <a:pPr marL="0" indent="0">
              <a:buNone/>
            </a:pPr>
            <a:r>
              <a:rPr lang="ru-RU" sz="2400" dirty="0" smtClean="0"/>
              <a:t>2</a:t>
            </a:r>
            <a:r>
              <a:rPr lang="ru-RU" sz="2400" dirty="0"/>
              <a:t>. Жукова О.Л. </a:t>
            </a:r>
            <a:r>
              <a:rPr lang="ru-RU" sz="2400" dirty="0" err="1"/>
              <a:t>Акмеология</a:t>
            </a:r>
            <a:r>
              <a:rPr lang="ru-RU" sz="2400" dirty="0"/>
              <a:t> физической культуры и спорта: учеб. пособие. Екатеринбург: ГОУ ВПО УГТУ-УПИ, 2006. 131 с.</a:t>
            </a:r>
          </a:p>
          <a:p>
            <a:pPr marL="0" indent="0">
              <a:buNone/>
            </a:pPr>
            <a:r>
              <a:rPr lang="ru-RU" sz="2400" dirty="0" smtClean="0"/>
              <a:t>3.Неверкович С.Д. Общеметодологические и социально – педагогические аспекты ролевых и функциональных характеристик психологической науки в спортивной деятельности // Матер. </a:t>
            </a:r>
            <a:r>
              <a:rPr lang="ru-RU" sz="2400" dirty="0" err="1" smtClean="0"/>
              <a:t>Всеросс</a:t>
            </a:r>
            <a:r>
              <a:rPr lang="ru-RU" sz="2400" dirty="0" smtClean="0"/>
              <a:t>. науч. </a:t>
            </a:r>
            <a:r>
              <a:rPr lang="ru-RU" sz="2400" dirty="0" err="1" smtClean="0"/>
              <a:t>конф</a:t>
            </a:r>
            <a:r>
              <a:rPr lang="ru-RU" sz="2400" dirty="0" smtClean="0"/>
              <a:t>. «Методология современной общей и спортивной педагогики» – М.: РГУФК, 2009. С.82 – 94.</a:t>
            </a:r>
          </a:p>
          <a:p>
            <a:pPr marL="0" indent="0">
              <a:buNone/>
            </a:pPr>
            <a:r>
              <a:rPr lang="ru-RU" sz="2400" smtClean="0"/>
              <a:t>4.Столяренко </a:t>
            </a:r>
            <a:r>
              <a:rPr lang="ru-RU" sz="2400" dirty="0" smtClean="0"/>
              <a:t>А.М. Экстремальная </a:t>
            </a:r>
            <a:r>
              <a:rPr lang="ru-RU" sz="2400" dirty="0" err="1" smtClean="0"/>
              <a:t>психопедагогика</a:t>
            </a:r>
            <a:r>
              <a:rPr lang="ru-RU" sz="2400" dirty="0" smtClean="0"/>
              <a:t> Учеб. </a:t>
            </a:r>
            <a:r>
              <a:rPr lang="ru-RU" sz="2400" dirty="0" err="1" smtClean="0"/>
              <a:t>пособ</a:t>
            </a:r>
            <a:r>
              <a:rPr lang="ru-RU" sz="2400" dirty="0" smtClean="0"/>
              <a:t>. для вузов. – М.: ЮНИТИ – ДАНА, 2002. – 607 с.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984681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СОДЕРЖАНИЕ ЛЕКЦИИ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sz="2800" dirty="0" smtClean="0"/>
              <a:t>Виды профессиональной деятельности </a:t>
            </a:r>
          </a:p>
          <a:p>
            <a:pPr marL="0" indent="0">
              <a:buNone/>
            </a:pPr>
            <a:r>
              <a:rPr lang="ru-RU" sz="2800" dirty="0" smtClean="0"/>
              <a:t>спортивного педагога</a:t>
            </a:r>
          </a:p>
          <a:p>
            <a:pPr marL="0" indent="0">
              <a:buNone/>
            </a:pPr>
            <a:r>
              <a:rPr lang="ru-RU" sz="2800" dirty="0" smtClean="0"/>
              <a:t>2. Педагогическая , тренерская деятельность</a:t>
            </a:r>
          </a:p>
          <a:p>
            <a:pPr marL="0" indent="0">
              <a:buNone/>
            </a:pPr>
            <a:r>
              <a:rPr lang="ru-RU" sz="2800" dirty="0" smtClean="0"/>
              <a:t>3. Научно-исследовательская деятельность в сфере физической культуры и спорта</a:t>
            </a:r>
          </a:p>
          <a:p>
            <a:pPr marL="0" indent="0">
              <a:buNone/>
            </a:pPr>
            <a:r>
              <a:rPr lang="ru-RU" sz="2800" dirty="0"/>
              <a:t>4</a:t>
            </a:r>
            <a:r>
              <a:rPr lang="ru-RU" sz="2800" dirty="0" smtClean="0"/>
              <a:t>.Организационно-управленческая деятельность</a:t>
            </a:r>
          </a:p>
          <a:p>
            <a:pPr marL="0" indent="0">
              <a:buNone/>
            </a:pPr>
            <a:r>
              <a:rPr lang="ru-RU" sz="2800" dirty="0"/>
              <a:t>5</a:t>
            </a:r>
            <a:r>
              <a:rPr lang="ru-RU" sz="2800" dirty="0" smtClean="0"/>
              <a:t>.Рекреационная и реабилитационная деятельность</a:t>
            </a:r>
          </a:p>
          <a:p>
            <a:pPr marL="0" indent="0">
              <a:buNone/>
            </a:pPr>
            <a:r>
              <a:rPr lang="ru-RU" sz="2800" dirty="0"/>
              <a:t>6</a:t>
            </a:r>
            <a:r>
              <a:rPr lang="ru-RU" sz="2800" dirty="0" smtClean="0"/>
              <a:t>.Компоненты деятельности спортивного  педагога</a:t>
            </a:r>
          </a:p>
          <a:p>
            <a:pPr marL="514350" indent="-514350">
              <a:buFont typeface="+mj-lt"/>
              <a:buAutoNum type="arabicPeriod"/>
            </a:pPr>
            <a:endParaRPr lang="ru-RU" sz="2800" dirty="0" smtClean="0"/>
          </a:p>
          <a:p>
            <a:pPr marL="514350" indent="-514350">
              <a:buFont typeface="+mj-lt"/>
              <a:buAutoNum type="arabicPeriod"/>
            </a:pPr>
            <a:endParaRPr lang="ru-RU" sz="2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733256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32460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Прямоугольник 1"/>
          <p:cNvSpPr>
            <a:spLocks noChangeArrowheads="1"/>
          </p:cNvSpPr>
          <p:nvPr/>
        </p:nvSpPr>
        <p:spPr bwMode="auto">
          <a:xfrm>
            <a:off x="395288" y="1412875"/>
            <a:ext cx="8209160" cy="3847207"/>
          </a:xfrm>
          <a:prstGeom prst="rect">
            <a:avLst/>
          </a:prstGeom>
          <a:noFill/>
          <a:ln w="19050">
            <a:solidFill>
              <a:srgbClr val="00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ru-RU" altLang="ru-RU" sz="2400" dirty="0"/>
              <a:t>Профессиональная деятельность специалиста по физической культуре и спорту направлена на изучение и совершенствование физических, психических и функциональных возможностей человека, на разработку и утверждение принципов активного и здорового образа жизни, а так же, на практическую реализацию принципов средствами физической культуры и спорта, на формирование личности, ее приобщение к общечеловеческим ценностям, ценностям физической культуры и спорта. 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589240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6013" y="765175"/>
            <a:ext cx="7848600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профессиональной деятельности </a:t>
            </a:r>
          </a:p>
          <a:p>
            <a:pPr algn="ctr">
              <a:defRPr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спортивного педагога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088" y="2205038"/>
            <a:ext cx="5473700" cy="6477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algn="ctr"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педагогическая, тренерская деятельность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76375" y="3141663"/>
            <a:ext cx="5399088" cy="574675"/>
          </a:xfrm>
          <a:prstGeom prst="roundRect">
            <a:avLst>
              <a:gd name="adj" fmla="val 183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algn="ctr"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Научно-исследовательская деятельность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51050" y="3933825"/>
            <a:ext cx="5473700" cy="7191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Организационно-управленческая деятельность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43213" y="4868863"/>
            <a:ext cx="5545137" cy="79216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algn="ctr"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Рекреационно-реабилитационная деятельность</a:t>
            </a:r>
            <a:endParaRPr lang="ru-RU" dirty="0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877272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5125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pic>
        <p:nvPicPr>
          <p:cNvPr id="5126" name="Picture 7" descr="C:\Users\1\Desktop\Драйвер\слайдик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44563"/>
            <a:ext cx="8210550" cy="493270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949280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6632"/>
            <a:ext cx="579755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2"/>
          <p:cNvSpPr txBox="1">
            <a:spLocks noChangeArrowheads="1"/>
          </p:cNvSpPr>
          <p:nvPr/>
        </p:nvSpPr>
        <p:spPr bwMode="auto">
          <a:xfrm>
            <a:off x="2484438" y="166688"/>
            <a:ext cx="62658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000" b="1"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СФЕРЫ ДЕЯТЕЛЬНОСТИ СОВРЕМЕННОГО СПОРТИВНОГО ТРЕНЕРА</a:t>
            </a:r>
          </a:p>
        </p:txBody>
      </p:sp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6149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4213" y="622300"/>
            <a:ext cx="8245475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аучно-исследовательская деятельность в сфере физической культуры и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спорта</a:t>
            </a:r>
            <a:endParaRPr lang="ru-RU" sz="2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1" name="Picture 2" descr="C:\Users\1\Desktop\Драйвер\слайд 6.png"/>
          <p:cNvPicPr>
            <a:picLocks noChangeAspect="1" noChangeArrowheads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714500"/>
            <a:ext cx="7058025" cy="43561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7173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088" y="622300"/>
            <a:ext cx="81026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Организационно-управленческая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76250" y="1844675"/>
            <a:ext cx="3887788" cy="1800225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планировать и прогнозировать развитие физической культуры и спорта на местном, региональном и федеральном уровнях;</a:t>
            </a:r>
          </a:p>
        </p:txBody>
      </p:sp>
      <p:sp>
        <p:nvSpPr>
          <p:cNvPr id="8" name="Овал 7"/>
          <p:cNvSpPr/>
          <p:nvPr/>
        </p:nvSpPr>
        <p:spPr>
          <a:xfrm>
            <a:off x="4787900" y="1700213"/>
            <a:ext cx="3744913" cy="2089150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управленческие решения;</a:t>
            </a:r>
          </a:p>
          <a:p>
            <a:pPr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 и обобщать деятельность государственных и общественных органов  управления в сфере физической культуры и спорта</a:t>
            </a:r>
          </a:p>
        </p:txBody>
      </p:sp>
      <p:sp>
        <p:nvSpPr>
          <p:cNvPr id="9" name="Овал 8"/>
          <p:cNvSpPr/>
          <p:nvPr/>
        </p:nvSpPr>
        <p:spPr>
          <a:xfrm>
            <a:off x="476250" y="4149725"/>
            <a:ext cx="3663950" cy="2016125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 и обобщать деятельность государственных и общественных органов управления в сфере физической культуры и спорта</a:t>
            </a:r>
          </a:p>
        </p:txBody>
      </p:sp>
      <p:sp>
        <p:nvSpPr>
          <p:cNvPr id="10" name="Овал 9"/>
          <p:cNvSpPr/>
          <p:nvPr/>
        </p:nvSpPr>
        <p:spPr>
          <a:xfrm>
            <a:off x="5148263" y="4149725"/>
            <a:ext cx="3384550" cy="2016125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 и проводить физкультурно-массовые и спортивные мероприятия</a:t>
            </a:r>
            <a:r>
              <a:rPr lang="ru-RU" dirty="0"/>
              <a:t>;</a:t>
            </a:r>
          </a:p>
        </p:txBody>
      </p:sp>
      <p:sp>
        <p:nvSpPr>
          <p:cNvPr id="11" name="Счетверенная стрелка 10"/>
          <p:cNvSpPr/>
          <p:nvPr/>
        </p:nvSpPr>
        <p:spPr>
          <a:xfrm>
            <a:off x="3635375" y="3357563"/>
            <a:ext cx="1657350" cy="1201737"/>
          </a:xfrm>
          <a:prstGeom prst="quad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37312"/>
            <a:ext cx="6694487" cy="50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8197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3350" y="765175"/>
            <a:ext cx="7200900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Рекреационная и реабилитационная деятельность</a:t>
            </a:r>
          </a:p>
        </p:txBody>
      </p:sp>
      <p:pic>
        <p:nvPicPr>
          <p:cNvPr id="8199" name="Picture 2" descr="C:\Users\1\Desktop\Драйвер\слайд 8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1241425"/>
            <a:ext cx="8929687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17232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919</Words>
  <Application>Microsoft Office PowerPoint</Application>
  <PresentationFormat>Экран (4:3)</PresentationFormat>
  <Paragraphs>177</Paragraphs>
  <Slides>22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ЦЕЛЬ</vt:lpstr>
      <vt:lpstr>СОДЕРЖАНИЕ ЛЕКЦИИ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ВЫВОДЫ</vt:lpstr>
      <vt:lpstr>ИСПОЛЬЗОВАННАЯ ЛИТЕРАТУРА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Илья</dc:creator>
  <cp:lastModifiedBy>Айдос</cp:lastModifiedBy>
  <cp:revision>62</cp:revision>
  <dcterms:created xsi:type="dcterms:W3CDTF">2011-09-19T03:23:37Z</dcterms:created>
  <dcterms:modified xsi:type="dcterms:W3CDTF">2018-11-28T13:56:39Z</dcterms:modified>
</cp:coreProperties>
</file>